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2" r:id="rId4"/>
    <p:sldId id="260" r:id="rId5"/>
    <p:sldId id="257" r:id="rId6"/>
    <p:sldId id="258"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80" autoAdjust="0"/>
  </p:normalViewPr>
  <p:slideViewPr>
    <p:cSldViewPr snapToGrid="0" snapToObjects="1">
      <p:cViewPr>
        <p:scale>
          <a:sx n="99" d="100"/>
          <a:sy n="99" d="100"/>
        </p:scale>
        <p:origin x="-136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7/29/12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7/29/12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7/29/12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7/29/12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7/29/12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7/29/12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7/29/12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7/29/12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7/29/12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7/29/12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7/29/12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7/29/12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7/29/12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7/29/12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7/29/12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7/29/12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7/29/12</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341" y="504833"/>
            <a:ext cx="7808976" cy="1088136"/>
          </a:xfrm>
        </p:spPr>
        <p:txBody>
          <a:bodyPr>
            <a:normAutofit fontScale="90000"/>
          </a:bodyPr>
          <a:lstStyle/>
          <a:p>
            <a:pPr algn="r"/>
            <a:r>
              <a:rPr lang="en-US" dirty="0" smtClean="0"/>
              <a:t>SAA Preservation Section Meeting</a:t>
            </a:r>
            <a:br>
              <a:rPr lang="en-US" dirty="0" smtClean="0"/>
            </a:br>
            <a:r>
              <a:rPr lang="en-US" dirty="0" smtClean="0"/>
              <a:t>August 9, 2012</a:t>
            </a:r>
            <a:endParaRPr lang="en-US" dirty="0"/>
          </a:p>
        </p:txBody>
      </p:sp>
      <p:sp>
        <p:nvSpPr>
          <p:cNvPr id="3" name="Subtitle 2"/>
          <p:cNvSpPr>
            <a:spLocks noGrp="1"/>
          </p:cNvSpPr>
          <p:nvPr>
            <p:ph type="subTitle" idx="1"/>
          </p:nvPr>
        </p:nvSpPr>
        <p:spPr>
          <a:xfrm>
            <a:off x="476205" y="1602212"/>
            <a:ext cx="7754112" cy="484632"/>
          </a:xfrm>
        </p:spPr>
        <p:txBody>
          <a:bodyPr/>
          <a:lstStyle/>
          <a:p>
            <a:pPr algn="r"/>
            <a:r>
              <a:rPr lang="en-US" dirty="0" smtClean="0"/>
              <a:t>Room </a:t>
            </a:r>
            <a:r>
              <a:rPr lang="en-US" dirty="0" err="1" smtClean="0"/>
              <a:t>Saphire</a:t>
            </a:r>
            <a:r>
              <a:rPr lang="en-US" dirty="0" smtClean="0"/>
              <a:t> MN</a:t>
            </a:r>
            <a:endParaRPr lang="en-US" dirty="0"/>
          </a:p>
        </p:txBody>
      </p:sp>
      <p:sp>
        <p:nvSpPr>
          <p:cNvPr id="6" name="TextBox 5"/>
          <p:cNvSpPr txBox="1"/>
          <p:nvPr/>
        </p:nvSpPr>
        <p:spPr>
          <a:xfrm>
            <a:off x="8230317" y="449005"/>
            <a:ext cx="624855" cy="1446550"/>
          </a:xfrm>
          <a:prstGeom prst="rect">
            <a:avLst/>
          </a:prstGeom>
          <a:solidFill>
            <a:schemeClr val="accent6">
              <a:lumMod val="75000"/>
              <a:lumOff val="25000"/>
            </a:schemeClr>
          </a:solidFill>
        </p:spPr>
        <p:txBody>
          <a:bodyPr wrap="square" rtlCol="0">
            <a:spAutoFit/>
          </a:bodyPr>
          <a:lstStyle/>
          <a:p>
            <a:endParaRPr lang="en-US" dirty="0" smtClean="0"/>
          </a:p>
          <a:p>
            <a:endParaRPr lang="en-US" dirty="0"/>
          </a:p>
          <a:p>
            <a:endParaRPr lang="en-US" dirty="0" smtClean="0"/>
          </a:p>
          <a:p>
            <a:endParaRPr lang="en-US" sz="1600" dirty="0"/>
          </a:p>
          <a:p>
            <a:endParaRPr lang="en-US" dirty="0"/>
          </a:p>
        </p:txBody>
      </p:sp>
      <p:sp>
        <p:nvSpPr>
          <p:cNvPr id="8" name="TextBox 7"/>
          <p:cNvSpPr txBox="1"/>
          <p:nvPr/>
        </p:nvSpPr>
        <p:spPr>
          <a:xfrm>
            <a:off x="293056" y="2026193"/>
            <a:ext cx="8619200" cy="4524316"/>
          </a:xfrm>
          <a:prstGeom prst="rect">
            <a:avLst/>
          </a:prstGeom>
          <a:noFill/>
        </p:spPr>
        <p:txBody>
          <a:bodyPr wrap="square" rtlCol="0">
            <a:spAutoFit/>
          </a:bodyPr>
          <a:lstStyle/>
          <a:p>
            <a:r>
              <a:rPr lang="en-US" dirty="0"/>
              <a:t>3:30 – 3:55 	 </a:t>
            </a:r>
            <a:r>
              <a:rPr lang="en-US" dirty="0" smtClean="0"/>
              <a:t>               </a:t>
            </a:r>
            <a:r>
              <a:rPr lang="en-US" b="1" dirty="0" smtClean="0"/>
              <a:t>Welcome </a:t>
            </a:r>
            <a:r>
              <a:rPr lang="en-US" b="1" dirty="0"/>
              <a:t>from Chair</a:t>
            </a:r>
            <a:endParaRPr lang="en-US" dirty="0"/>
          </a:p>
          <a:p>
            <a:r>
              <a:rPr lang="en-US" b="1" dirty="0" smtClean="0"/>
              <a:t>		                Committee </a:t>
            </a:r>
            <a:r>
              <a:rPr lang="en-US" b="1" dirty="0"/>
              <a:t>Reports</a:t>
            </a:r>
            <a:endParaRPr lang="en-US" dirty="0"/>
          </a:p>
          <a:p>
            <a:r>
              <a:rPr lang="en-US" b="1" dirty="0" smtClean="0"/>
              <a:t>		                Election </a:t>
            </a:r>
            <a:r>
              <a:rPr lang="en-US" b="1" dirty="0"/>
              <a:t>Results </a:t>
            </a:r>
            <a:endParaRPr lang="en-US" dirty="0"/>
          </a:p>
          <a:p>
            <a:r>
              <a:rPr lang="en-US" dirty="0" smtClean="0"/>
              <a:t>		                Jennifer </a:t>
            </a:r>
            <a:r>
              <a:rPr lang="en-US" dirty="0"/>
              <a:t>Waxman, Preservation Section Chair</a:t>
            </a:r>
          </a:p>
          <a:p>
            <a:r>
              <a:rPr lang="en-US" b="1" dirty="0"/>
              <a:t> </a:t>
            </a:r>
            <a:endParaRPr lang="en-US" dirty="0"/>
          </a:p>
          <a:p>
            <a:r>
              <a:rPr lang="en-US" dirty="0"/>
              <a:t>3:55 – 4:00	</a:t>
            </a:r>
            <a:r>
              <a:rPr lang="en-US" dirty="0" smtClean="0"/>
              <a:t>                </a:t>
            </a:r>
            <a:r>
              <a:rPr lang="en-US" b="1" dirty="0" smtClean="0"/>
              <a:t>Announcements</a:t>
            </a:r>
            <a:r>
              <a:rPr lang="en-US" dirty="0" smtClean="0"/>
              <a:t> </a:t>
            </a:r>
            <a:endParaRPr lang="en-US" dirty="0"/>
          </a:p>
          <a:p>
            <a:r>
              <a:rPr lang="en-US" dirty="0"/>
              <a:t>		</a:t>
            </a:r>
            <a:r>
              <a:rPr lang="en-US" dirty="0" smtClean="0"/>
              <a:t>                Announcements </a:t>
            </a:r>
            <a:r>
              <a:rPr lang="en-US" dirty="0"/>
              <a:t>from Members</a:t>
            </a:r>
          </a:p>
          <a:p>
            <a:pPr lvl="0"/>
            <a:r>
              <a:rPr lang="en-US" dirty="0" smtClean="0"/>
              <a:t>		                Positions </a:t>
            </a:r>
            <a:r>
              <a:rPr lang="en-US" dirty="0"/>
              <a:t>Available</a:t>
            </a:r>
          </a:p>
          <a:p>
            <a:r>
              <a:rPr lang="en-US" dirty="0"/>
              <a:t> </a:t>
            </a:r>
          </a:p>
          <a:p>
            <a:r>
              <a:rPr lang="en-US" dirty="0"/>
              <a:t>4:00 – 5:30</a:t>
            </a:r>
            <a:r>
              <a:rPr lang="en-US" b="1" dirty="0"/>
              <a:t>	</a:t>
            </a:r>
            <a:r>
              <a:rPr lang="en-US" b="1" dirty="0" smtClean="0"/>
              <a:t>                </a:t>
            </a:r>
            <a:r>
              <a:rPr lang="en-US" b="1" i="1" dirty="0" smtClean="0"/>
              <a:t>Preservation </a:t>
            </a:r>
            <a:r>
              <a:rPr lang="en-US" b="1" i="1" dirty="0"/>
              <a:t>in the 21st Century </a:t>
            </a:r>
            <a:r>
              <a:rPr lang="en-US" b="1" dirty="0"/>
              <a:t>Discussion </a:t>
            </a:r>
            <a:r>
              <a:rPr lang="en-US" b="1" dirty="0" smtClean="0"/>
              <a:t>Panel</a:t>
            </a:r>
            <a:endParaRPr lang="en-US" dirty="0"/>
          </a:p>
          <a:p>
            <a:pPr lvl="4"/>
            <a:r>
              <a:rPr lang="en-US" sz="1600" dirty="0"/>
              <a:t> </a:t>
            </a:r>
            <a:r>
              <a:rPr lang="en-US" sz="1600" dirty="0" smtClean="0"/>
              <a:t>                 Archivists </a:t>
            </a:r>
            <a:r>
              <a:rPr lang="en-US" sz="1600" dirty="0"/>
              <a:t>and preservation specialists will share perspectives on the </a:t>
            </a:r>
            <a:r>
              <a:rPr lang="en-US" sz="1600" dirty="0" smtClean="0"/>
              <a:t>    </a:t>
            </a:r>
          </a:p>
          <a:p>
            <a:pPr lvl="4"/>
            <a:r>
              <a:rPr lang="en-US" sz="1600" dirty="0"/>
              <a:t> </a:t>
            </a:r>
            <a:r>
              <a:rPr lang="en-US" sz="1600" dirty="0" smtClean="0"/>
              <a:t>                 future </a:t>
            </a:r>
            <a:r>
              <a:rPr lang="en-US" sz="1600" dirty="0"/>
              <a:t>of the profession including preservation education and </a:t>
            </a:r>
            <a:endParaRPr lang="en-US" sz="1600" dirty="0" smtClean="0"/>
          </a:p>
          <a:p>
            <a:pPr lvl="4"/>
            <a:r>
              <a:rPr lang="en-US" sz="1600" dirty="0"/>
              <a:t> </a:t>
            </a:r>
            <a:r>
              <a:rPr lang="en-US" sz="1600" dirty="0" smtClean="0"/>
              <a:t>                 research</a:t>
            </a:r>
            <a:r>
              <a:rPr lang="en-US" sz="1600" dirty="0"/>
              <a:t>, evolving professional responsibilities, mapping digital </a:t>
            </a:r>
            <a:endParaRPr lang="en-US" sz="1600" dirty="0" smtClean="0"/>
          </a:p>
          <a:p>
            <a:pPr lvl="4"/>
            <a:r>
              <a:rPr lang="en-US" sz="1600" dirty="0"/>
              <a:t> </a:t>
            </a:r>
            <a:r>
              <a:rPr lang="en-US" sz="1600" dirty="0" smtClean="0"/>
              <a:t>                 preservation </a:t>
            </a:r>
            <a:r>
              <a:rPr lang="en-US" sz="1600" dirty="0"/>
              <a:t>to traditional activities, and building partnerships with </a:t>
            </a:r>
            <a:endParaRPr lang="en-US" sz="1600" dirty="0" smtClean="0"/>
          </a:p>
          <a:p>
            <a:pPr lvl="4"/>
            <a:r>
              <a:rPr lang="en-US" sz="1600" dirty="0"/>
              <a:t> </a:t>
            </a:r>
            <a:r>
              <a:rPr lang="en-US" sz="1600" dirty="0" smtClean="0"/>
              <a:t>                 allied </a:t>
            </a:r>
            <a:r>
              <a:rPr lang="en-US" sz="1600" dirty="0"/>
              <a:t>professionals (conservators, technologists, manufacturers). </a:t>
            </a:r>
          </a:p>
          <a:p>
            <a:endParaRPr lang="en-US" dirty="0"/>
          </a:p>
        </p:txBody>
      </p:sp>
    </p:spTree>
    <p:extLst>
      <p:ext uri="{BB962C8B-B14F-4D97-AF65-F5344CB8AC3E}">
        <p14:creationId xmlns:p14="http://schemas.microsoft.com/office/powerpoint/2010/main" val="4485689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Week</a:t>
            </a:r>
            <a:endParaRPr lang="en-US" dirty="0"/>
          </a:p>
        </p:txBody>
      </p:sp>
      <p:sp>
        <p:nvSpPr>
          <p:cNvPr id="3" name="Content Placeholder 2"/>
          <p:cNvSpPr>
            <a:spLocks noGrp="1"/>
          </p:cNvSpPr>
          <p:nvPr>
            <p:ph idx="1"/>
          </p:nvPr>
        </p:nvSpPr>
        <p:spPr/>
        <p:txBody>
          <a:bodyPr/>
          <a:lstStyle/>
          <a:p>
            <a:r>
              <a:rPr lang="en-US" dirty="0" err="1" smtClean="0"/>
              <a:t>Pres</a:t>
            </a:r>
            <a:r>
              <a:rPr lang="en-US" dirty="0" smtClean="0"/>
              <a:t> Week Screen shot</a:t>
            </a:r>
            <a:endParaRPr lang="en-US" dirty="0"/>
          </a:p>
        </p:txBody>
      </p:sp>
      <p:pic>
        <p:nvPicPr>
          <p:cNvPr id="4" name="Picture 3" descr="Screen Shot 2012-07-22 at 12.44.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63" y="1936980"/>
            <a:ext cx="8574088" cy="4893106"/>
          </a:xfrm>
          <a:prstGeom prst="rect">
            <a:avLst/>
          </a:prstGeom>
        </p:spPr>
      </p:pic>
      <p:sp>
        <p:nvSpPr>
          <p:cNvPr id="5" name="Oval 4"/>
          <p:cNvSpPr/>
          <p:nvPr/>
        </p:nvSpPr>
        <p:spPr>
          <a:xfrm>
            <a:off x="6347945" y="4205908"/>
            <a:ext cx="1353634" cy="195400"/>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929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Week</a:t>
            </a:r>
            <a:endParaRPr lang="en-US" dirty="0"/>
          </a:p>
        </p:txBody>
      </p:sp>
      <p:pic>
        <p:nvPicPr>
          <p:cNvPr id="9" name="Picture 8"/>
          <p:cNvPicPr>
            <a:picLocks noChangeAspect="1"/>
          </p:cNvPicPr>
          <p:nvPr/>
        </p:nvPicPr>
        <p:blipFill>
          <a:blip r:embed="rId2"/>
          <a:stretch>
            <a:fillRect/>
          </a:stretch>
        </p:blipFill>
        <p:spPr>
          <a:xfrm>
            <a:off x="2429461" y="1718910"/>
            <a:ext cx="4037941" cy="2666917"/>
          </a:xfrm>
          <a:prstGeom prst="rect">
            <a:avLst/>
          </a:prstGeom>
        </p:spPr>
      </p:pic>
      <p:pic>
        <p:nvPicPr>
          <p:cNvPr id="8" name="Picture 7"/>
          <p:cNvPicPr>
            <a:picLocks noChangeAspect="1"/>
          </p:cNvPicPr>
          <p:nvPr/>
        </p:nvPicPr>
        <p:blipFill>
          <a:blip r:embed="rId3"/>
          <a:stretch>
            <a:fillRect/>
          </a:stretch>
        </p:blipFill>
        <p:spPr>
          <a:xfrm>
            <a:off x="2429460" y="4244729"/>
            <a:ext cx="4037941" cy="2448655"/>
          </a:xfrm>
          <a:prstGeom prst="rect">
            <a:avLst/>
          </a:prstGeom>
        </p:spPr>
      </p:pic>
    </p:spTree>
    <p:extLst>
      <p:ext uri="{BB962C8B-B14F-4D97-AF65-F5344CB8AC3E}">
        <p14:creationId xmlns:p14="http://schemas.microsoft.com/office/powerpoint/2010/main" val="157306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Survey</a:t>
            </a:r>
            <a:endParaRPr lang="en-US" dirty="0"/>
          </a:p>
        </p:txBody>
      </p:sp>
      <p:sp>
        <p:nvSpPr>
          <p:cNvPr id="3" name="Content Placeholder 2"/>
          <p:cNvSpPr>
            <a:spLocks noGrp="1"/>
          </p:cNvSpPr>
          <p:nvPr>
            <p:ph idx="1"/>
          </p:nvPr>
        </p:nvSpPr>
        <p:spPr/>
        <p:txBody>
          <a:bodyPr/>
          <a:lstStyle/>
          <a:p>
            <a:r>
              <a:rPr lang="en-US" dirty="0" err="1" smtClean="0"/>
              <a:t>Pres</a:t>
            </a:r>
            <a:r>
              <a:rPr lang="en-US" dirty="0" smtClean="0"/>
              <a:t> Survey screenshot</a:t>
            </a:r>
            <a:endParaRPr lang="en-US" dirty="0"/>
          </a:p>
        </p:txBody>
      </p:sp>
      <p:pic>
        <p:nvPicPr>
          <p:cNvPr id="4" name="Picture 3" descr="Screen Shot 2012-07-22 at 12.51.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63" y="1847187"/>
            <a:ext cx="8574088" cy="4707760"/>
          </a:xfrm>
          <a:prstGeom prst="rect">
            <a:avLst/>
          </a:prstGeom>
        </p:spPr>
      </p:pic>
      <p:sp>
        <p:nvSpPr>
          <p:cNvPr id="5" name="Oval 4"/>
          <p:cNvSpPr/>
          <p:nvPr/>
        </p:nvSpPr>
        <p:spPr>
          <a:xfrm>
            <a:off x="6349516" y="4354508"/>
            <a:ext cx="1241993" cy="251221"/>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6728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Website</a:t>
            </a:r>
            <a:endParaRPr lang="en-US" dirty="0"/>
          </a:p>
        </p:txBody>
      </p:sp>
      <p:sp>
        <p:nvSpPr>
          <p:cNvPr id="3" name="Content Placeholder 2"/>
          <p:cNvSpPr>
            <a:spLocks noGrp="1"/>
          </p:cNvSpPr>
          <p:nvPr>
            <p:ph idx="1"/>
          </p:nvPr>
        </p:nvSpPr>
        <p:spPr>
          <a:xfrm>
            <a:off x="69143" y="2091864"/>
            <a:ext cx="9046315" cy="2720715"/>
          </a:xfrm>
        </p:spPr>
        <p:txBody>
          <a:bodyPr>
            <a:normAutofit/>
          </a:bodyPr>
          <a:lstStyle/>
          <a:p>
            <a:pPr marL="0" indent="0" algn="ctr">
              <a:buNone/>
            </a:pPr>
            <a:r>
              <a:rPr lang="en-US" sz="2800" dirty="0"/>
              <a:t>http://www2.archivists.org/groups/preservation-section</a:t>
            </a:r>
          </a:p>
        </p:txBody>
      </p:sp>
      <p:pic>
        <p:nvPicPr>
          <p:cNvPr id="4" name="Picture 3" descr="Screen Shot 2012-07-22 at 12.40.55 PM.png"/>
          <p:cNvPicPr>
            <a:picLocks noChangeAspect="1"/>
          </p:cNvPicPr>
          <p:nvPr/>
        </p:nvPicPr>
        <p:blipFill rotWithShape="1">
          <a:blip r:embed="rId2">
            <a:extLst>
              <a:ext uri="{28A0092B-C50C-407E-A947-70E740481C1C}">
                <a14:useLocalDpi xmlns:a14="http://schemas.microsoft.com/office/drawing/2010/main" val="0"/>
              </a:ext>
            </a:extLst>
          </a:blip>
          <a:srcRect l="5342" t="2296" r="19634" b="29214"/>
          <a:stretch/>
        </p:blipFill>
        <p:spPr>
          <a:xfrm>
            <a:off x="1184493" y="3027626"/>
            <a:ext cx="6750077" cy="3245345"/>
          </a:xfrm>
          <a:prstGeom prst="rect">
            <a:avLst/>
          </a:prstGeom>
        </p:spPr>
      </p:pic>
    </p:spTree>
    <p:extLst>
      <p:ext uri="{BB962C8B-B14F-4D97-AF65-F5344CB8AC3E}">
        <p14:creationId xmlns:p14="http://schemas.microsoft.com/office/powerpoint/2010/main" val="24577196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Preservation Resources</a:t>
            </a:r>
            <a:endParaRPr lang="en-US" dirty="0"/>
          </a:p>
        </p:txBody>
      </p:sp>
      <p:sp>
        <p:nvSpPr>
          <p:cNvPr id="3" name="Content Placeholder 2"/>
          <p:cNvSpPr>
            <a:spLocks noGrp="1"/>
          </p:cNvSpPr>
          <p:nvPr>
            <p:ph idx="1"/>
          </p:nvPr>
        </p:nvSpPr>
        <p:spPr/>
        <p:txBody>
          <a:bodyPr/>
          <a:lstStyle/>
          <a:p>
            <a:r>
              <a:rPr lang="en-US" dirty="0" smtClean="0"/>
              <a:t>Resources page screenshot</a:t>
            </a:r>
            <a:endParaRPr lang="en-US" dirty="0"/>
          </a:p>
        </p:txBody>
      </p:sp>
      <p:pic>
        <p:nvPicPr>
          <p:cNvPr id="5" name="Picture 4" descr="Screen Shot 2012-07-22 at 1.30.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62" y="1924152"/>
            <a:ext cx="8588043" cy="4836423"/>
          </a:xfrm>
          <a:prstGeom prst="rect">
            <a:avLst/>
          </a:prstGeom>
        </p:spPr>
      </p:pic>
      <p:sp>
        <p:nvSpPr>
          <p:cNvPr id="6" name="Oval 5"/>
          <p:cNvSpPr/>
          <p:nvPr/>
        </p:nvSpPr>
        <p:spPr>
          <a:xfrm>
            <a:off x="6476919" y="3753652"/>
            <a:ext cx="2215680" cy="389692"/>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3991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Preservation in the 21st Century </a:t>
            </a:r>
            <a:r>
              <a:rPr lang="en-US" b="1" dirty="0"/>
              <a:t> </a:t>
            </a:r>
            <a:r>
              <a:rPr lang="en-US" dirty="0"/>
              <a:t/>
            </a:r>
            <a:br>
              <a:rPr lang="en-US" dirty="0"/>
            </a:br>
            <a:endParaRPr lang="en-US" dirty="0"/>
          </a:p>
        </p:txBody>
      </p:sp>
      <p:sp>
        <p:nvSpPr>
          <p:cNvPr id="3" name="Content Placeholder 2"/>
          <p:cNvSpPr>
            <a:spLocks noGrp="1"/>
          </p:cNvSpPr>
          <p:nvPr>
            <p:ph idx="1"/>
          </p:nvPr>
        </p:nvSpPr>
        <p:spPr>
          <a:xfrm>
            <a:off x="516334" y="1896334"/>
            <a:ext cx="8456718" cy="4961665"/>
          </a:xfrm>
        </p:spPr>
        <p:txBody>
          <a:bodyPr>
            <a:normAutofit fontScale="77500" lnSpcReduction="20000"/>
          </a:bodyPr>
          <a:lstStyle/>
          <a:p>
            <a:pPr marL="0" indent="0">
              <a:spcBef>
                <a:spcPts val="0"/>
              </a:spcBef>
              <a:buNone/>
            </a:pPr>
            <a:r>
              <a:rPr lang="en-US" dirty="0" smtClean="0"/>
              <a:t>Archivists </a:t>
            </a:r>
            <a:r>
              <a:rPr lang="en-US" dirty="0"/>
              <a:t>and preservation specialists will share perspectives on the future of the profession including preservation education and research, evolving professional responsibilities, mapping digital preservation to traditional activities, and building partnerships with allied professionals (conservators, technologists, manufacturers). </a:t>
            </a:r>
            <a:endParaRPr lang="en-US" dirty="0" smtClean="0"/>
          </a:p>
          <a:p>
            <a:pPr marL="0" indent="0">
              <a:spcBef>
                <a:spcPts val="0"/>
              </a:spcBef>
              <a:buNone/>
            </a:pPr>
            <a:endParaRPr lang="en-US" dirty="0" smtClean="0"/>
          </a:p>
          <a:p>
            <a:pPr marL="0" indent="0">
              <a:spcBef>
                <a:spcPts val="0"/>
              </a:spcBef>
              <a:buNone/>
            </a:pPr>
            <a:r>
              <a:rPr lang="en-US" dirty="0" smtClean="0"/>
              <a:t>Speakers:</a:t>
            </a:r>
          </a:p>
          <a:p>
            <a:pPr marL="0" indent="0">
              <a:spcBef>
                <a:spcPts val="0"/>
              </a:spcBef>
              <a:buNone/>
            </a:pPr>
            <a:endParaRPr lang="en-US" dirty="0"/>
          </a:p>
          <a:p>
            <a:pPr marL="0" indent="0">
              <a:spcBef>
                <a:spcPts val="0"/>
              </a:spcBef>
              <a:buNone/>
            </a:pPr>
            <a:r>
              <a:rPr lang="en-US" b="1" dirty="0" smtClean="0"/>
              <a:t>Michele </a:t>
            </a:r>
            <a:r>
              <a:rPr lang="en-US" b="1" dirty="0" err="1"/>
              <a:t>Cloonan</a:t>
            </a:r>
            <a:r>
              <a:rPr lang="en-US" dirty="0"/>
              <a:t>, Dean, GSLIS, Simmons College</a:t>
            </a:r>
          </a:p>
          <a:p>
            <a:pPr marL="0" indent="0">
              <a:spcBef>
                <a:spcPts val="0"/>
              </a:spcBef>
              <a:buNone/>
            </a:pPr>
            <a:r>
              <a:rPr lang="en-US" dirty="0" smtClean="0"/>
              <a:t>	“</a:t>
            </a:r>
            <a:r>
              <a:rPr lang="en-US" dirty="0"/>
              <a:t>The Pedagogy of Preservation</a:t>
            </a:r>
            <a:r>
              <a:rPr lang="en-US" dirty="0" smtClean="0"/>
              <a:t>”</a:t>
            </a:r>
          </a:p>
          <a:p>
            <a:pPr marL="0" indent="0">
              <a:spcBef>
                <a:spcPts val="0"/>
              </a:spcBef>
              <a:buNone/>
            </a:pPr>
            <a:endParaRPr lang="en-US" dirty="0"/>
          </a:p>
          <a:p>
            <a:pPr marL="0" indent="0">
              <a:spcBef>
                <a:spcPts val="0"/>
              </a:spcBef>
              <a:buNone/>
            </a:pPr>
            <a:r>
              <a:rPr lang="en-US" b="1" dirty="0"/>
              <a:t>Ann Marie </a:t>
            </a:r>
            <a:r>
              <a:rPr lang="en-US" b="1" dirty="0" err="1"/>
              <a:t>Willer</a:t>
            </a:r>
            <a:r>
              <a:rPr lang="en-US" dirty="0"/>
              <a:t>, Preservation Librarian, MIT</a:t>
            </a:r>
          </a:p>
          <a:p>
            <a:pPr marL="0" indent="0">
              <a:spcBef>
                <a:spcPts val="0"/>
              </a:spcBef>
              <a:buNone/>
            </a:pPr>
            <a:r>
              <a:rPr lang="en-US" dirty="0" smtClean="0"/>
              <a:t>	“</a:t>
            </a:r>
            <a:r>
              <a:rPr lang="en-US" dirty="0"/>
              <a:t>Other Duties as Assigned: The Evolving Responsibilities of Preservation </a:t>
            </a:r>
            <a:r>
              <a:rPr lang="en-US" dirty="0" smtClean="0"/>
              <a:t>	Administrators”</a:t>
            </a:r>
            <a:endParaRPr lang="en-US" dirty="0"/>
          </a:p>
          <a:p>
            <a:pPr marL="0" indent="0">
              <a:spcBef>
                <a:spcPts val="0"/>
              </a:spcBef>
              <a:buNone/>
            </a:pPr>
            <a:endParaRPr lang="en-US" b="1" dirty="0" smtClean="0"/>
          </a:p>
          <a:p>
            <a:pPr marL="0" indent="0">
              <a:spcBef>
                <a:spcPts val="0"/>
              </a:spcBef>
              <a:buNone/>
            </a:pPr>
            <a:r>
              <a:rPr lang="en-US" b="1" dirty="0" smtClean="0"/>
              <a:t>Ian </a:t>
            </a:r>
            <a:r>
              <a:rPr lang="en-US" b="1" dirty="0"/>
              <a:t>Bogus</a:t>
            </a:r>
            <a:r>
              <a:rPr lang="en-US" dirty="0"/>
              <a:t>, MacDonald Curator of Preservation, University of Pennsylvania Libraries</a:t>
            </a:r>
          </a:p>
          <a:p>
            <a:pPr marL="0" indent="0">
              <a:spcBef>
                <a:spcPts val="0"/>
              </a:spcBef>
              <a:buNone/>
            </a:pPr>
            <a:r>
              <a:rPr lang="en-US" dirty="0" smtClean="0"/>
              <a:t>	"</a:t>
            </a:r>
            <a:r>
              <a:rPr lang="en-US" dirty="0"/>
              <a:t>Digital Preservation: It's More Familiar Than You Think</a:t>
            </a:r>
            <a:r>
              <a:rPr lang="en-US" dirty="0" smtClean="0"/>
              <a:t>!”</a:t>
            </a:r>
            <a:endParaRPr lang="en-US" dirty="0"/>
          </a:p>
          <a:p>
            <a:pPr marL="0" indent="0">
              <a:spcBef>
                <a:spcPts val="0"/>
              </a:spcBef>
              <a:buNone/>
            </a:pPr>
            <a:endParaRPr lang="en-US" b="1" dirty="0" smtClean="0"/>
          </a:p>
          <a:p>
            <a:pPr marL="0" indent="0">
              <a:spcBef>
                <a:spcPts val="0"/>
              </a:spcBef>
              <a:buNone/>
            </a:pPr>
            <a:r>
              <a:rPr lang="en-US" b="1" dirty="0" smtClean="0"/>
              <a:t>Karen </a:t>
            </a:r>
            <a:r>
              <a:rPr lang="en-US" b="1" dirty="0" err="1"/>
              <a:t>Gracey</a:t>
            </a:r>
            <a:r>
              <a:rPr lang="en-US" dirty="0"/>
              <a:t>, Professor, SLIS, Kent State University</a:t>
            </a:r>
          </a:p>
          <a:p>
            <a:pPr marL="0" indent="0">
              <a:spcBef>
                <a:spcPts val="0"/>
              </a:spcBef>
              <a:buNone/>
            </a:pPr>
            <a:r>
              <a:rPr lang="en-US" dirty="0" smtClean="0"/>
              <a:t>	“</a:t>
            </a:r>
            <a:r>
              <a:rPr lang="en-US" dirty="0"/>
              <a:t>Preservation Education: A Research Agenda for the Next Decade and </a:t>
            </a:r>
            <a:r>
              <a:rPr lang="en-US" dirty="0" smtClean="0"/>
              <a:t>	Beyond</a:t>
            </a:r>
            <a:r>
              <a:rPr lang="en-US" dirty="0"/>
              <a:t>”</a:t>
            </a:r>
          </a:p>
        </p:txBody>
      </p:sp>
    </p:spTree>
    <p:extLst>
      <p:ext uri="{BB962C8B-B14F-4D97-AF65-F5344CB8AC3E}">
        <p14:creationId xmlns:p14="http://schemas.microsoft.com/office/powerpoint/2010/main" val="25336216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60</TotalTime>
  <Words>97</Words>
  <Application>Microsoft Macintosh PowerPoint</Application>
  <PresentationFormat>On-screen Show (4:3)</PresentationFormat>
  <Paragraphs>45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Spectrum</vt:lpstr>
      <vt:lpstr>SAA Preservation Section Meeting August 9, 2012</vt:lpstr>
      <vt:lpstr>Preservation Week</vt:lpstr>
      <vt:lpstr>Preservation Week</vt:lpstr>
      <vt:lpstr>Membership Survey</vt:lpstr>
      <vt:lpstr>Section Website</vt:lpstr>
      <vt:lpstr>Selected Preservation Resources</vt:lpstr>
      <vt:lpstr>Preservation in the 21st Century   </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Waxman</dc:creator>
  <cp:lastModifiedBy>Jennifer Waxman</cp:lastModifiedBy>
  <cp:revision>27</cp:revision>
  <dcterms:created xsi:type="dcterms:W3CDTF">2012-07-22T16:53:25Z</dcterms:created>
  <dcterms:modified xsi:type="dcterms:W3CDTF">2012-07-29T16:03:00Z</dcterms:modified>
</cp:coreProperties>
</file>